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4049F1-5366-48FD-9B79-E1372C4ACF4F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9857A3-3C1F-400A-9C1D-556B97CBD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686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857A3-3C1F-400A-9C1D-556B97CBD4C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783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857A3-3C1F-400A-9C1D-556B97CBD4C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45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857A3-3C1F-400A-9C1D-556B97CBD4C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761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857A3-3C1F-400A-9C1D-556B97CBD4C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0320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857A3-3C1F-400A-9C1D-556B97CBD4C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4428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857A3-3C1F-400A-9C1D-556B97CBD4C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6316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857A3-3C1F-400A-9C1D-556B97CBD4C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491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857A3-3C1F-400A-9C1D-556B97CBD4C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1344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9857A3-3C1F-400A-9C1D-556B97CBD4C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0874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2" name="Freeform 50"/>
          <p:cNvSpPr>
            <a:spLocks/>
          </p:cNvSpPr>
          <p:nvPr/>
        </p:nvSpPr>
        <p:spPr bwMode="blackWhite">
          <a:xfrm>
            <a:off x="27517" y="12701"/>
            <a:ext cx="11861800" cy="6780213"/>
          </a:xfrm>
          <a:custGeom>
            <a:avLst/>
            <a:gdLst/>
            <a:ahLst/>
            <a:cxnLst>
              <a:cxn ang="0">
                <a:pos x="2822" y="0"/>
              </a:cxn>
              <a:cxn ang="0">
                <a:pos x="0" y="975"/>
              </a:cxn>
              <a:cxn ang="0">
                <a:pos x="2169" y="3619"/>
              </a:cxn>
              <a:cxn ang="0">
                <a:pos x="3985" y="1125"/>
              </a:cxn>
              <a:cxn ang="0">
                <a:pos x="2822" y="0"/>
              </a:cxn>
              <a:cxn ang="0">
                <a:pos x="2822" y="0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1511300"/>
            <a:ext cx="85344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65867" y="4051300"/>
            <a:ext cx="8043333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9144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D64F4039-1096-4538-B073-E0BD8D33F693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7376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932E0C3F-27EB-4065-AC86-A4557A313E74}" type="slidenum">
              <a:rPr lang="en-US" smtClean="0"/>
              <a:t>‹#›</a:t>
            </a:fld>
            <a:endParaRPr lang="en-US"/>
          </a:p>
        </p:txBody>
      </p:sp>
      <p:grpSp>
        <p:nvGrpSpPr>
          <p:cNvPr id="3132" name="Group 60"/>
          <p:cNvGrpSpPr>
            <a:grpSpLocks/>
          </p:cNvGrpSpPr>
          <p:nvPr/>
        </p:nvGrpSpPr>
        <p:grpSpPr bwMode="auto">
          <a:xfrm>
            <a:off x="260351" y="234950"/>
            <a:ext cx="5050367" cy="1778000"/>
            <a:chOff x="123" y="148"/>
            <a:chExt cx="2386" cy="1120"/>
          </a:xfrm>
        </p:grpSpPr>
        <p:sp>
          <p:nvSpPr>
            <p:cNvPr id="3100" name="Freeform 28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101" name="Freeform 29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102" name="Freeform 30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grpSp>
          <p:nvGrpSpPr>
            <p:cNvPr id="3129" name="Group 57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3103" name="Freeform 31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3104" name="Freeform 32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3105" name="Freeform 33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3106" name="Freeform 34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3107" name="Freeform 35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/>
              </a:p>
            </p:txBody>
          </p:sp>
        </p:grpSp>
      </p:grpSp>
      <p:grpSp>
        <p:nvGrpSpPr>
          <p:cNvPr id="3131" name="Group 59"/>
          <p:cNvGrpSpPr>
            <a:grpSpLocks/>
          </p:cNvGrpSpPr>
          <p:nvPr/>
        </p:nvGrpSpPr>
        <p:grpSpPr bwMode="auto">
          <a:xfrm>
            <a:off x="10553700" y="4368801"/>
            <a:ext cx="990600" cy="1058863"/>
            <a:chOff x="4986" y="2752"/>
            <a:chExt cx="468" cy="667"/>
          </a:xfrm>
        </p:grpSpPr>
        <p:sp>
          <p:nvSpPr>
            <p:cNvPr id="3109" name="Freeform 37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/>
              <a:ahLst/>
              <a:cxnLst>
                <a:cxn ang="0">
                  <a:pos x="794" y="395"/>
                </a:cxn>
                <a:cxn ang="0">
                  <a:pos x="710" y="318"/>
                </a:cxn>
                <a:cxn ang="0">
                  <a:pos x="556" y="210"/>
                </a:cxn>
                <a:cxn ang="0">
                  <a:pos x="71" y="0"/>
                </a:cxn>
                <a:cxn ang="0">
                  <a:pos x="23" y="20"/>
                </a:cxn>
                <a:cxn ang="0">
                  <a:pos x="0" y="83"/>
                </a:cxn>
                <a:cxn ang="0">
                  <a:pos x="28" y="155"/>
                </a:cxn>
                <a:cxn ang="0">
                  <a:pos x="570" y="409"/>
                </a:cxn>
                <a:cxn ang="0">
                  <a:pos x="689" y="393"/>
                </a:cxn>
                <a:cxn ang="0">
                  <a:pos x="785" y="414"/>
                </a:cxn>
                <a:cxn ang="0">
                  <a:pos x="794" y="395"/>
                </a:cxn>
                <a:cxn ang="0">
                  <a:pos x="794" y="395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110" name="Freeform 38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3111" name="Freeform 39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grpSp>
          <p:nvGrpSpPr>
            <p:cNvPr id="3130" name="Group 58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3112" name="Freeform 40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>
                  <a:cxn ang="0">
                    <a:pos x="110" y="0"/>
                  </a:cxn>
                  <a:cxn ang="0">
                    <a:pos x="40" y="66"/>
                  </a:cxn>
                  <a:cxn ang="0">
                    <a:pos x="0" y="173"/>
                  </a:cxn>
                  <a:cxn ang="0">
                    <a:pos x="80" y="160"/>
                  </a:cxn>
                  <a:cxn ang="0">
                    <a:pos x="103" y="84"/>
                  </a:cxn>
                  <a:cxn ang="0">
                    <a:pos x="150" y="27"/>
                  </a:cxn>
                  <a:cxn ang="0">
                    <a:pos x="110" y="0"/>
                  </a:cxn>
                  <a:cxn ang="0">
                    <a:pos x="110" y="0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3113" name="Freeform 41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>
                  <a:cxn ang="0">
                    <a:pos x="156" y="0"/>
                  </a:cxn>
                  <a:cxn ang="0">
                    <a:pos x="63" y="52"/>
                  </a:cxn>
                  <a:cxn ang="0">
                    <a:pos x="0" y="208"/>
                  </a:cxn>
                  <a:cxn ang="0">
                    <a:pos x="67" y="358"/>
                  </a:cxn>
                  <a:cxn ang="0">
                    <a:pos x="1182" y="867"/>
                  </a:cxn>
                  <a:cxn ang="0">
                    <a:pos x="1422" y="835"/>
                  </a:cxn>
                  <a:cxn ang="0">
                    <a:pos x="1616" y="880"/>
                  </a:cxn>
                  <a:cxn ang="0">
                    <a:pos x="1684" y="808"/>
                  </a:cxn>
                  <a:cxn ang="0">
                    <a:pos x="1502" y="664"/>
                  </a:cxn>
                  <a:cxn ang="0">
                    <a:pos x="1428" y="512"/>
                  </a:cxn>
                  <a:cxn ang="0">
                    <a:pos x="1369" y="527"/>
                  </a:cxn>
                  <a:cxn ang="0">
                    <a:pos x="1439" y="664"/>
                  </a:cxn>
                  <a:cxn ang="0">
                    <a:pos x="1578" y="810"/>
                  </a:cxn>
                  <a:cxn ang="0">
                    <a:pos x="1413" y="787"/>
                  </a:cxn>
                  <a:cxn ang="0">
                    <a:pos x="1219" y="814"/>
                  </a:cxn>
                  <a:cxn ang="0">
                    <a:pos x="1255" y="650"/>
                  </a:cxn>
                  <a:cxn ang="0">
                    <a:pos x="1338" y="538"/>
                  </a:cxn>
                  <a:cxn ang="0">
                    <a:pos x="1241" y="552"/>
                  </a:cxn>
                  <a:cxn ang="0">
                    <a:pos x="1165" y="658"/>
                  </a:cxn>
                  <a:cxn ang="0">
                    <a:pos x="1139" y="791"/>
                  </a:cxn>
                  <a:cxn ang="0">
                    <a:pos x="107" y="310"/>
                  </a:cxn>
                  <a:cxn ang="0">
                    <a:pos x="80" y="215"/>
                  </a:cxn>
                  <a:cxn ang="0">
                    <a:pos x="103" y="95"/>
                  </a:cxn>
                  <a:cxn ang="0">
                    <a:pos x="217" y="0"/>
                  </a:cxn>
                  <a:cxn ang="0">
                    <a:pos x="156" y="0"/>
                  </a:cxn>
                  <a:cxn ang="0">
                    <a:pos x="156" y="0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3114" name="Freeform 42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3115" name="Freeform 43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/>
                <a:ahLst/>
                <a:cxnLst>
                  <a:cxn ang="0">
                    <a:pos x="116" y="0"/>
                  </a:cxn>
                  <a:cxn ang="0">
                    <a:pos x="19" y="106"/>
                  </a:cxn>
                  <a:cxn ang="0">
                    <a:pos x="0" y="230"/>
                  </a:cxn>
                  <a:cxn ang="0">
                    <a:pos x="33" y="314"/>
                  </a:cxn>
                  <a:cxn ang="0">
                    <a:pos x="94" y="335"/>
                  </a:cxn>
                  <a:cxn ang="0">
                    <a:pos x="76" y="154"/>
                  </a:cxn>
                  <a:cxn ang="0">
                    <a:pos x="160" y="17"/>
                  </a:cxn>
                  <a:cxn ang="0">
                    <a:pos x="116" y="0"/>
                  </a:cxn>
                  <a:cxn ang="0">
                    <a:pos x="116" y="0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3116" name="Freeform 44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/>
              </a:p>
            </p:txBody>
          </p:sp>
        </p:grpSp>
      </p:grpSp>
      <p:sp>
        <p:nvSpPr>
          <p:cNvPr id="3117" name="Freeform 45"/>
          <p:cNvSpPr>
            <a:spLocks/>
          </p:cNvSpPr>
          <p:nvPr/>
        </p:nvSpPr>
        <p:spPr bwMode="auto">
          <a:xfrm>
            <a:off x="1202267" y="5054601"/>
            <a:ext cx="9076267" cy="72866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816" y="256"/>
              </a:cxn>
              <a:cxn ang="0">
                <a:pos x="1560" y="144"/>
              </a:cxn>
              <a:cxn ang="0">
                <a:pos x="1856" y="376"/>
              </a:cxn>
              <a:cxn ang="0">
                <a:pos x="2344" y="152"/>
              </a:cxn>
              <a:cxn ang="0">
                <a:pos x="3536" y="456"/>
              </a:cxn>
              <a:cxn ang="0">
                <a:pos x="4288" y="136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  <p:sp>
        <p:nvSpPr>
          <p:cNvPr id="3121" name="Freeform 49"/>
          <p:cNvSpPr>
            <a:spLocks/>
          </p:cNvSpPr>
          <p:nvPr/>
        </p:nvSpPr>
        <p:spPr bwMode="auto">
          <a:xfrm>
            <a:off x="5435600" y="1930400"/>
            <a:ext cx="1185333" cy="381000"/>
          </a:xfrm>
          <a:custGeom>
            <a:avLst/>
            <a:gdLst/>
            <a:ahLst/>
            <a:cxnLst>
              <a:cxn ang="0">
                <a:pos x="0" y="32"/>
              </a:cxn>
              <a:cxn ang="0">
                <a:pos x="280" y="144"/>
              </a:cxn>
              <a:cxn ang="0">
                <a:pos x="448" y="16"/>
              </a:cxn>
              <a:cxn ang="0">
                <a:pos x="560" y="240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07337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4F4039-1096-4538-B073-E0BD8D33F693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2E0C3F-27EB-4065-AC86-A4557A313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37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10600" y="152400"/>
            <a:ext cx="25654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152400"/>
            <a:ext cx="74930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4F4039-1096-4538-B073-E0BD8D33F693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2E0C3F-27EB-4065-AC86-A4557A313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477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4F4039-1096-4538-B073-E0BD8D33F693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2E0C3F-27EB-4065-AC86-A4557A313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636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4F4039-1096-4538-B073-E0BD8D33F693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2E0C3F-27EB-4065-AC86-A4557A313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264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828800"/>
            <a:ext cx="50292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46800" y="1828800"/>
            <a:ext cx="50292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4F4039-1096-4538-B073-E0BD8D33F693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2E0C3F-27EB-4065-AC86-A4557A313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741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4F4039-1096-4538-B073-E0BD8D33F693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2E0C3F-27EB-4065-AC86-A4557A313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745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4F4039-1096-4538-B073-E0BD8D33F693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2E0C3F-27EB-4065-AC86-A4557A313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476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4F4039-1096-4538-B073-E0BD8D33F693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2E0C3F-27EB-4065-AC86-A4557A313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561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4F4039-1096-4538-B073-E0BD8D33F693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2E0C3F-27EB-4065-AC86-A4557A313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574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4F4039-1096-4538-B073-E0BD8D33F693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2E0C3F-27EB-4065-AC86-A4557A313E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522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" name="Freeform 24"/>
          <p:cNvSpPr>
            <a:spLocks/>
          </p:cNvSpPr>
          <p:nvPr/>
        </p:nvSpPr>
        <p:spPr bwMode="auto">
          <a:xfrm rot="-3172564">
            <a:off x="10564284" y="-362479"/>
            <a:ext cx="1162050" cy="2779183"/>
          </a:xfrm>
          <a:custGeom>
            <a:avLst/>
            <a:gdLst/>
            <a:ahLst/>
            <a:cxnLst>
              <a:cxn ang="0">
                <a:pos x="2903" y="433"/>
              </a:cxn>
              <a:cxn ang="0">
                <a:pos x="2565" y="80"/>
              </a:cxn>
              <a:cxn ang="0">
                <a:pos x="2241" y="0"/>
              </a:cxn>
              <a:cxn ang="0">
                <a:pos x="110" y="2811"/>
              </a:cxn>
              <a:cxn ang="0">
                <a:pos x="110" y="3228"/>
              </a:cxn>
              <a:cxn ang="0">
                <a:pos x="0" y="3631"/>
              </a:cxn>
              <a:cxn ang="0">
                <a:pos x="72" y="3686"/>
              </a:cxn>
              <a:cxn ang="0">
                <a:pos x="441" y="3355"/>
              </a:cxn>
              <a:cxn ang="0">
                <a:pos x="740" y="3228"/>
              </a:cxn>
              <a:cxn ang="0">
                <a:pos x="2903" y="433"/>
              </a:cxn>
              <a:cxn ang="0">
                <a:pos x="2903" y="433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52400"/>
            <a:ext cx="9160933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828800"/>
            <a:ext cx="102616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8288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fld id="{D64F4039-1096-4538-B073-E0BD8D33F693}" type="datetimeFigureOut">
              <a:rPr lang="en-US" smtClean="0"/>
              <a:t>8/22/2016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741333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957733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932E0C3F-27EB-4065-AC86-A4557A313E74}" type="slidenum">
              <a:rPr lang="en-US" smtClean="0"/>
              <a:t>‹#›</a:t>
            </a:fld>
            <a:endParaRPr lang="en-US"/>
          </a:p>
        </p:txBody>
      </p:sp>
      <p:sp>
        <p:nvSpPr>
          <p:cNvPr id="1051" name="Freeform 27"/>
          <p:cNvSpPr>
            <a:spLocks/>
          </p:cNvSpPr>
          <p:nvPr/>
        </p:nvSpPr>
        <p:spPr bwMode="auto">
          <a:xfrm rot="-3172564">
            <a:off x="10681230" y="-324907"/>
            <a:ext cx="1165225" cy="2796116"/>
          </a:xfrm>
          <a:custGeom>
            <a:avLst/>
            <a:gdLst/>
            <a:ahLst/>
            <a:cxnLst>
              <a:cxn ang="0">
                <a:pos x="2293" y="0"/>
              </a:cxn>
              <a:cxn ang="0">
                <a:pos x="130" y="2835"/>
              </a:cxn>
              <a:cxn ang="0">
                <a:pos x="131" y="3201"/>
              </a:cxn>
              <a:cxn ang="0">
                <a:pos x="0" y="3633"/>
              </a:cxn>
              <a:cxn ang="0">
                <a:pos x="50" y="3703"/>
              </a:cxn>
              <a:cxn ang="0">
                <a:pos x="422" y="3352"/>
              </a:cxn>
              <a:cxn ang="0">
                <a:pos x="763" y="3220"/>
              </a:cxn>
              <a:cxn ang="0">
                <a:pos x="2911" y="428"/>
              </a:cxn>
              <a:cxn ang="0">
                <a:pos x="2589" y="96"/>
              </a:cxn>
              <a:cxn ang="0">
                <a:pos x="2293" y="0"/>
              </a:cxn>
              <a:cxn ang="0">
                <a:pos x="2293" y="0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sp>
        <p:nvSpPr>
          <p:cNvPr id="1053" name="Freeform 29"/>
          <p:cNvSpPr>
            <a:spLocks/>
          </p:cNvSpPr>
          <p:nvPr/>
        </p:nvSpPr>
        <p:spPr bwMode="auto">
          <a:xfrm rot="-3172564">
            <a:off x="10612439" y="-69849"/>
            <a:ext cx="1025525" cy="2095500"/>
          </a:xfrm>
          <a:custGeom>
            <a:avLst/>
            <a:gdLst/>
            <a:ahLst/>
            <a:cxnLst>
              <a:cxn ang="0">
                <a:pos x="0" y="2485"/>
              </a:cxn>
              <a:cxn ang="0">
                <a:pos x="432" y="2553"/>
              </a:cxn>
              <a:cxn ang="0">
                <a:pos x="736" y="2777"/>
              </a:cxn>
              <a:cxn ang="0">
                <a:pos x="2561" y="399"/>
              </a:cxn>
              <a:cxn ang="0">
                <a:pos x="2118" y="82"/>
              </a:cxn>
              <a:cxn ang="0">
                <a:pos x="1898" y="0"/>
              </a:cxn>
              <a:cxn ang="0">
                <a:pos x="0" y="2485"/>
              </a:cxn>
              <a:cxn ang="0">
                <a:pos x="0" y="248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 sz="1800"/>
          </a:p>
        </p:txBody>
      </p:sp>
      <p:grpSp>
        <p:nvGrpSpPr>
          <p:cNvPr id="1166" name="Group 142"/>
          <p:cNvGrpSpPr>
            <a:grpSpLocks/>
          </p:cNvGrpSpPr>
          <p:nvPr/>
        </p:nvGrpSpPr>
        <p:grpSpPr bwMode="auto">
          <a:xfrm>
            <a:off x="10584" y="5540375"/>
            <a:ext cx="2379133" cy="1246188"/>
            <a:chOff x="5" y="3490"/>
            <a:chExt cx="1124" cy="785"/>
          </a:xfrm>
        </p:grpSpPr>
        <p:sp>
          <p:nvSpPr>
            <p:cNvPr id="1046" name="Freeform 22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/>
              <a:ahLst/>
              <a:cxnLst>
                <a:cxn ang="0">
                  <a:pos x="1587" y="1260"/>
                </a:cxn>
                <a:cxn ang="0">
                  <a:pos x="1420" y="1106"/>
                </a:cxn>
                <a:cxn ang="0">
                  <a:pos x="1331" y="477"/>
                </a:cxn>
                <a:cxn ang="0">
                  <a:pos x="2139" y="330"/>
                </a:cxn>
                <a:cxn ang="0">
                  <a:pos x="2177" y="203"/>
                </a:cxn>
                <a:cxn ang="0">
                  <a:pos x="2099" y="100"/>
                </a:cxn>
                <a:cxn ang="0">
                  <a:pos x="1276" y="211"/>
                </a:cxn>
                <a:cxn ang="0">
                  <a:pos x="1219" y="32"/>
                </a:cxn>
                <a:cxn ang="0">
                  <a:pos x="1085" y="0"/>
                </a:cxn>
                <a:cxn ang="0">
                  <a:pos x="958" y="28"/>
                </a:cxn>
                <a:cxn ang="0">
                  <a:pos x="888" y="106"/>
                </a:cxn>
                <a:cxn ang="0">
                  <a:pos x="937" y="285"/>
                </a:cxn>
                <a:cxn ang="0">
                  <a:pos x="660" y="441"/>
                </a:cxn>
                <a:cxn ang="0">
                  <a:pos x="983" y="473"/>
                </a:cxn>
                <a:cxn ang="0">
                  <a:pos x="1112" y="889"/>
                </a:cxn>
                <a:cxn ang="0">
                  <a:pos x="141" y="469"/>
                </a:cxn>
                <a:cxn ang="0">
                  <a:pos x="46" y="509"/>
                </a:cxn>
                <a:cxn ang="0">
                  <a:pos x="0" y="636"/>
                </a:cxn>
                <a:cxn ang="0">
                  <a:pos x="55" y="779"/>
                </a:cxn>
                <a:cxn ang="0">
                  <a:pos x="1139" y="1288"/>
                </a:cxn>
                <a:cxn ang="0">
                  <a:pos x="1378" y="1256"/>
                </a:cxn>
                <a:cxn ang="0">
                  <a:pos x="1570" y="1298"/>
                </a:cxn>
                <a:cxn ang="0">
                  <a:pos x="1587" y="1260"/>
                </a:cxn>
                <a:cxn ang="0">
                  <a:pos x="1587" y="1260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47" name="Freeform 23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/>
              <a:ahLst/>
              <a:cxnLst>
                <a:cxn ang="0">
                  <a:pos x="0" y="7"/>
                </a:cxn>
                <a:cxn ang="0">
                  <a:pos x="120" y="0"/>
                </a:cxn>
                <a:cxn ang="0">
                  <a:pos x="143" y="233"/>
                </a:cxn>
                <a:cxn ang="0">
                  <a:pos x="8" y="258"/>
                </a:cxn>
                <a:cxn ang="0">
                  <a:pos x="0" y="7"/>
                </a:cxn>
                <a:cxn ang="0">
                  <a:pos x="0" y="7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49" name="Freeform 25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/>
              <a:ahLst/>
              <a:cxnLst>
                <a:cxn ang="0">
                  <a:pos x="137" y="0"/>
                </a:cxn>
                <a:cxn ang="0">
                  <a:pos x="1331" y="519"/>
                </a:cxn>
                <a:cxn ang="0">
                  <a:pos x="1428" y="638"/>
                </a:cxn>
                <a:cxn ang="0">
                  <a:pos x="1586" y="792"/>
                </a:cxn>
                <a:cxn ang="0">
                  <a:pos x="1565" y="821"/>
                </a:cxn>
                <a:cxn ang="0">
                  <a:pos x="1350" y="787"/>
                </a:cxn>
                <a:cxn ang="0">
                  <a:pos x="1145" y="811"/>
                </a:cxn>
                <a:cxn ang="0">
                  <a:pos x="42" y="298"/>
                </a:cxn>
                <a:cxn ang="0">
                  <a:pos x="0" y="150"/>
                </a:cxn>
                <a:cxn ang="0">
                  <a:pos x="46" y="32"/>
                </a:cxn>
                <a:cxn ang="0">
                  <a:pos x="137" y="0"/>
                </a:cxn>
                <a:cxn ang="0">
                  <a:pos x="137" y="0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50" name="Freeform 26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/>
              <a:ahLst/>
              <a:cxnLst>
                <a:cxn ang="0">
                  <a:pos x="0" y="325"/>
                </a:cxn>
                <a:cxn ang="0">
                  <a:pos x="922" y="747"/>
                </a:cxn>
                <a:cxn ang="0">
                  <a:pos x="939" y="534"/>
                </a:cxn>
                <a:cxn ang="0">
                  <a:pos x="1049" y="422"/>
                </a:cxn>
                <a:cxn ang="0">
                  <a:pos x="78" y="0"/>
                </a:cxn>
                <a:cxn ang="0">
                  <a:pos x="0" y="127"/>
                </a:cxn>
                <a:cxn ang="0">
                  <a:pos x="0" y="325"/>
                </a:cxn>
                <a:cxn ang="0">
                  <a:pos x="0" y="32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57" name="Freeform 33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160" y="0"/>
                </a:cxn>
                <a:cxn ang="0">
                  <a:pos x="251" y="36"/>
                </a:cxn>
                <a:cxn ang="0">
                  <a:pos x="272" y="139"/>
                </a:cxn>
                <a:cxn ang="0">
                  <a:pos x="164" y="146"/>
                </a:cxn>
                <a:cxn ang="0">
                  <a:pos x="32" y="241"/>
                </a:cxn>
                <a:cxn ang="0">
                  <a:pos x="0" y="28"/>
                </a:cxn>
                <a:cxn ang="0">
                  <a:pos x="0" y="28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58" name="Freeform 34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/>
              <a:ahLst/>
              <a:cxnLst>
                <a:cxn ang="0">
                  <a:pos x="152" y="4"/>
                </a:cxn>
                <a:cxn ang="0">
                  <a:pos x="152" y="224"/>
                </a:cxn>
                <a:cxn ang="0">
                  <a:pos x="0" y="8"/>
                </a:cxn>
                <a:cxn ang="0">
                  <a:pos x="72" y="0"/>
                </a:cxn>
                <a:cxn ang="0">
                  <a:pos x="152" y="4"/>
                </a:cxn>
                <a:cxn ang="0">
                  <a:pos x="152" y="4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59" name="Freeform 35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87" y="0"/>
                </a:cxn>
                <a:cxn ang="0">
                  <a:pos x="232" y="6"/>
                </a:cxn>
                <a:cxn ang="0">
                  <a:pos x="386" y="764"/>
                </a:cxn>
                <a:cxn ang="0">
                  <a:pos x="279" y="720"/>
                </a:cxn>
                <a:cxn ang="0">
                  <a:pos x="152" y="677"/>
                </a:cxn>
                <a:cxn ang="0">
                  <a:pos x="0" y="80"/>
                </a:cxn>
                <a:cxn ang="0">
                  <a:pos x="0" y="80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60" name="Freeform 36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/>
              <a:ahLst/>
              <a:cxnLst>
                <a:cxn ang="0">
                  <a:pos x="692" y="0"/>
                </a:cxn>
                <a:cxn ang="0">
                  <a:pos x="0" y="106"/>
                </a:cxn>
                <a:cxn ang="0">
                  <a:pos x="28" y="348"/>
                </a:cxn>
                <a:cxn ang="0">
                  <a:pos x="715" y="237"/>
                </a:cxn>
                <a:cxn ang="0">
                  <a:pos x="728" y="43"/>
                </a:cxn>
                <a:cxn ang="0">
                  <a:pos x="692" y="0"/>
                </a:cxn>
                <a:cxn ang="0">
                  <a:pos x="692" y="0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61" name="Freeform 37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/>
              <a:ahLst/>
              <a:cxnLst>
                <a:cxn ang="0">
                  <a:pos x="272" y="0"/>
                </a:cxn>
                <a:cxn ang="0">
                  <a:pos x="0" y="78"/>
                </a:cxn>
                <a:cxn ang="0">
                  <a:pos x="312" y="135"/>
                </a:cxn>
                <a:cxn ang="0">
                  <a:pos x="272" y="0"/>
                </a:cxn>
                <a:cxn ang="0">
                  <a:pos x="272" y="0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grpSp>
          <p:nvGrpSpPr>
            <p:cNvPr id="1161" name="Group 137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152" name="Group 128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073" name="Freeform 49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>
                    <a:cxn ang="0">
                      <a:pos x="0" y="107"/>
                    </a:cxn>
                    <a:cxn ang="0">
                      <a:pos x="114" y="10"/>
                    </a:cxn>
                    <a:cxn ang="0">
                      <a:pos x="213" y="0"/>
                    </a:cxn>
                    <a:cxn ang="0">
                      <a:pos x="292" y="27"/>
                    </a:cxn>
                    <a:cxn ang="0">
                      <a:pos x="313" y="91"/>
                    </a:cxn>
                    <a:cxn ang="0">
                      <a:pos x="167" y="67"/>
                    </a:cxn>
                    <a:cxn ang="0">
                      <a:pos x="74" y="101"/>
                    </a:cxn>
                    <a:cxn ang="0">
                      <a:pos x="13" y="175"/>
                    </a:cxn>
                    <a:cxn ang="0">
                      <a:pos x="0" y="107"/>
                    </a:cxn>
                    <a:cxn ang="0">
                      <a:pos x="0" y="107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77" name="Freeform 5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>
                    <a:cxn ang="0">
                      <a:pos x="0" y="40"/>
                    </a:cxn>
                    <a:cxn ang="0">
                      <a:pos x="160" y="266"/>
                    </a:cxn>
                    <a:cxn ang="0">
                      <a:pos x="230" y="251"/>
                    </a:cxn>
                    <a:cxn ang="0">
                      <a:pos x="223" y="17"/>
                    </a:cxn>
                    <a:cxn ang="0">
                      <a:pos x="166" y="0"/>
                    </a:cxn>
                    <a:cxn ang="0">
                      <a:pos x="179" y="197"/>
                    </a:cxn>
                    <a:cxn ang="0">
                      <a:pos x="71" y="4"/>
                    </a:cxn>
                    <a:cxn ang="0">
                      <a:pos x="0" y="40"/>
                    </a:cxn>
                    <a:cxn ang="0">
                      <a:pos x="0" y="40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80" name="Freeform 56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>
                    <a:cxn ang="0">
                      <a:pos x="0" y="19"/>
                    </a:cxn>
                    <a:cxn ang="0">
                      <a:pos x="36" y="93"/>
                    </a:cxn>
                    <a:cxn ang="0">
                      <a:pos x="44" y="154"/>
                    </a:cxn>
                    <a:cxn ang="0">
                      <a:pos x="27" y="234"/>
                    </a:cxn>
                    <a:cxn ang="0">
                      <a:pos x="80" y="220"/>
                    </a:cxn>
                    <a:cxn ang="0">
                      <a:pos x="87" y="116"/>
                    </a:cxn>
                    <a:cxn ang="0">
                      <a:pos x="46" y="0"/>
                    </a:cxn>
                    <a:cxn ang="0">
                      <a:pos x="0" y="19"/>
                    </a:cxn>
                    <a:cxn ang="0">
                      <a:pos x="0" y="19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800"/>
                </a:p>
              </p:txBody>
            </p:sp>
          </p:grpSp>
          <p:sp>
            <p:nvSpPr>
              <p:cNvPr id="1070" name="Freeform 46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/>
                <a:ahLst/>
                <a:cxnLst>
                  <a:cxn ang="0">
                    <a:pos x="100" y="0"/>
                  </a:cxn>
                  <a:cxn ang="0">
                    <a:pos x="1190" y="490"/>
                  </a:cxn>
                  <a:cxn ang="0">
                    <a:pos x="1076" y="500"/>
                  </a:cxn>
                  <a:cxn ang="0">
                    <a:pos x="0" y="27"/>
                  </a:cxn>
                  <a:cxn ang="0">
                    <a:pos x="100" y="0"/>
                  </a:cxn>
                  <a:cxn ang="0">
                    <a:pos x="100" y="0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074" name="Freeform 50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/>
                <a:ahLst/>
                <a:cxnLst>
                  <a:cxn ang="0">
                    <a:pos x="14" y="34"/>
                  </a:cxn>
                  <a:cxn ang="0">
                    <a:pos x="160" y="66"/>
                  </a:cxn>
                  <a:cxn ang="0">
                    <a:pos x="324" y="137"/>
                  </a:cxn>
                  <a:cxn ang="0">
                    <a:pos x="440" y="243"/>
                  </a:cxn>
                  <a:cxn ang="0">
                    <a:pos x="326" y="230"/>
                  </a:cxn>
                  <a:cxn ang="0">
                    <a:pos x="139" y="146"/>
                  </a:cxn>
                  <a:cxn ang="0">
                    <a:pos x="50" y="80"/>
                  </a:cxn>
                  <a:cxn ang="0">
                    <a:pos x="107" y="163"/>
                  </a:cxn>
                  <a:cxn ang="0">
                    <a:pos x="272" y="270"/>
                  </a:cxn>
                  <a:cxn ang="0">
                    <a:pos x="466" y="296"/>
                  </a:cxn>
                  <a:cxn ang="0">
                    <a:pos x="489" y="224"/>
                  </a:cxn>
                  <a:cxn ang="0">
                    <a:pos x="394" y="120"/>
                  </a:cxn>
                  <a:cxn ang="0">
                    <a:pos x="170" y="17"/>
                  </a:cxn>
                  <a:cxn ang="0">
                    <a:pos x="0" y="0"/>
                  </a:cxn>
                  <a:cxn ang="0">
                    <a:pos x="14" y="34"/>
                  </a:cxn>
                  <a:cxn ang="0">
                    <a:pos x="14" y="34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075" name="Freeform 51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91" y="25"/>
                  </a:cxn>
                  <a:cxn ang="0">
                    <a:pos x="80" y="192"/>
                  </a:cxn>
                  <a:cxn ang="0">
                    <a:pos x="106" y="327"/>
                  </a:cxn>
                  <a:cxn ang="0">
                    <a:pos x="213" y="451"/>
                  </a:cxn>
                  <a:cxn ang="0">
                    <a:pos x="97" y="478"/>
                  </a:cxn>
                  <a:cxn ang="0">
                    <a:pos x="30" y="344"/>
                  </a:cxn>
                  <a:cxn ang="0">
                    <a:pos x="0" y="57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/>
              </a:p>
            </p:txBody>
          </p:sp>
          <p:grpSp>
            <p:nvGrpSpPr>
              <p:cNvPr id="1150" name="Group 126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056" name="Freeform 32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>
                    <a:cxn ang="0">
                      <a:pos x="110" y="0"/>
                    </a:cxn>
                    <a:cxn ang="0">
                      <a:pos x="40" y="66"/>
                    </a:cxn>
                    <a:cxn ang="0">
                      <a:pos x="0" y="173"/>
                    </a:cxn>
                    <a:cxn ang="0">
                      <a:pos x="80" y="160"/>
                    </a:cxn>
                    <a:cxn ang="0">
                      <a:pos x="103" y="84"/>
                    </a:cxn>
                    <a:cxn ang="0">
                      <a:pos x="150" y="27"/>
                    </a:cxn>
                    <a:cxn ang="0">
                      <a:pos x="110" y="0"/>
                    </a:cxn>
                    <a:cxn ang="0">
                      <a:pos x="110" y="0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69" name="Freeform 45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>
                    <a:cxn ang="0">
                      <a:pos x="156" y="0"/>
                    </a:cxn>
                    <a:cxn ang="0">
                      <a:pos x="63" y="52"/>
                    </a:cxn>
                    <a:cxn ang="0">
                      <a:pos x="0" y="208"/>
                    </a:cxn>
                    <a:cxn ang="0">
                      <a:pos x="67" y="358"/>
                    </a:cxn>
                    <a:cxn ang="0">
                      <a:pos x="1182" y="867"/>
                    </a:cxn>
                    <a:cxn ang="0">
                      <a:pos x="1422" y="835"/>
                    </a:cxn>
                    <a:cxn ang="0">
                      <a:pos x="1616" y="880"/>
                    </a:cxn>
                    <a:cxn ang="0">
                      <a:pos x="1684" y="808"/>
                    </a:cxn>
                    <a:cxn ang="0">
                      <a:pos x="1502" y="664"/>
                    </a:cxn>
                    <a:cxn ang="0">
                      <a:pos x="1428" y="512"/>
                    </a:cxn>
                    <a:cxn ang="0">
                      <a:pos x="1369" y="527"/>
                    </a:cxn>
                    <a:cxn ang="0">
                      <a:pos x="1439" y="664"/>
                    </a:cxn>
                    <a:cxn ang="0">
                      <a:pos x="1578" y="810"/>
                    </a:cxn>
                    <a:cxn ang="0">
                      <a:pos x="1413" y="787"/>
                    </a:cxn>
                    <a:cxn ang="0">
                      <a:pos x="1219" y="814"/>
                    </a:cxn>
                    <a:cxn ang="0">
                      <a:pos x="1255" y="650"/>
                    </a:cxn>
                    <a:cxn ang="0">
                      <a:pos x="1338" y="538"/>
                    </a:cxn>
                    <a:cxn ang="0">
                      <a:pos x="1241" y="552"/>
                    </a:cxn>
                    <a:cxn ang="0">
                      <a:pos x="1165" y="658"/>
                    </a:cxn>
                    <a:cxn ang="0">
                      <a:pos x="1139" y="791"/>
                    </a:cxn>
                    <a:cxn ang="0">
                      <a:pos x="107" y="310"/>
                    </a:cxn>
                    <a:cxn ang="0">
                      <a:pos x="80" y="215"/>
                    </a:cxn>
                    <a:cxn ang="0">
                      <a:pos x="103" y="95"/>
                    </a:cxn>
                    <a:cxn ang="0">
                      <a:pos x="217" y="0"/>
                    </a:cxn>
                    <a:cxn ang="0">
                      <a:pos x="156" y="0"/>
                    </a:cxn>
                    <a:cxn ang="0">
                      <a:pos x="156" y="0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71" name="Freeform 47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>
                    <a:cxn ang="0">
                      <a:pos x="116" y="0"/>
                    </a:cxn>
                    <a:cxn ang="0">
                      <a:pos x="19" y="106"/>
                    </a:cxn>
                    <a:cxn ang="0">
                      <a:pos x="0" y="230"/>
                    </a:cxn>
                    <a:cxn ang="0">
                      <a:pos x="33" y="314"/>
                    </a:cxn>
                    <a:cxn ang="0">
                      <a:pos x="94" y="335"/>
                    </a:cxn>
                    <a:cxn ang="0">
                      <a:pos x="76" y="154"/>
                    </a:cxn>
                    <a:cxn ang="0">
                      <a:pos x="160" y="17"/>
                    </a:cxn>
                    <a:cxn ang="0">
                      <a:pos x="116" y="0"/>
                    </a:cxn>
                    <a:cxn ang="0">
                      <a:pos x="116" y="0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72" name="Freeform 48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>
                    <a:cxn ang="0">
                      <a:pos x="218" y="896"/>
                    </a:cxn>
                    <a:cxn ang="0">
                      <a:pos x="0" y="124"/>
                    </a:cxn>
                    <a:cxn ang="0">
                      <a:pos x="81" y="38"/>
                    </a:cxn>
                    <a:cxn ang="0">
                      <a:pos x="258" y="0"/>
                    </a:cxn>
                    <a:cxn ang="0">
                      <a:pos x="399" y="57"/>
                    </a:cxn>
                    <a:cxn ang="0">
                      <a:pos x="642" y="1188"/>
                    </a:cxn>
                    <a:cxn ang="0">
                      <a:pos x="555" y="1091"/>
                    </a:cxn>
                    <a:cxn ang="0">
                      <a:pos x="355" y="97"/>
                    </a:cxn>
                    <a:cxn ang="0">
                      <a:pos x="226" y="61"/>
                    </a:cxn>
                    <a:cxn ang="0">
                      <a:pos x="119" y="74"/>
                    </a:cxn>
                    <a:cxn ang="0">
                      <a:pos x="76" y="141"/>
                    </a:cxn>
                    <a:cxn ang="0">
                      <a:pos x="306" y="924"/>
                    </a:cxn>
                    <a:cxn ang="0">
                      <a:pos x="218" y="896"/>
                    </a:cxn>
                    <a:cxn ang="0">
                      <a:pos x="218" y="896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76" name="Freeform 52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>
                    <a:cxn ang="0">
                      <a:pos x="0" y="27"/>
                    </a:cxn>
                    <a:cxn ang="0">
                      <a:pos x="76" y="194"/>
                    </a:cxn>
                    <a:cxn ang="0">
                      <a:pos x="113" y="318"/>
                    </a:cxn>
                    <a:cxn ang="0">
                      <a:pos x="116" y="504"/>
                    </a:cxn>
                    <a:cxn ang="0">
                      <a:pos x="192" y="504"/>
                    </a:cxn>
                    <a:cxn ang="0">
                      <a:pos x="187" y="360"/>
                    </a:cxn>
                    <a:cxn ang="0">
                      <a:pos x="162" y="208"/>
                    </a:cxn>
                    <a:cxn ang="0">
                      <a:pos x="99" y="59"/>
                    </a:cxn>
                    <a:cxn ang="0">
                      <a:pos x="63" y="0"/>
                    </a:cxn>
                    <a:cxn ang="0">
                      <a:pos x="0" y="27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78" name="Freeform 5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>
                    <a:cxn ang="0">
                      <a:pos x="297" y="0"/>
                    </a:cxn>
                    <a:cxn ang="0">
                      <a:pos x="257" y="17"/>
                    </a:cxn>
                    <a:cxn ang="0">
                      <a:pos x="253" y="66"/>
                    </a:cxn>
                    <a:cxn ang="0">
                      <a:pos x="0" y="169"/>
                    </a:cxn>
                    <a:cxn ang="0">
                      <a:pos x="0" y="222"/>
                    </a:cxn>
                    <a:cxn ang="0">
                      <a:pos x="284" y="226"/>
                    </a:cxn>
                    <a:cxn ang="0">
                      <a:pos x="320" y="269"/>
                    </a:cxn>
                    <a:cxn ang="0">
                      <a:pos x="390" y="266"/>
                    </a:cxn>
                    <a:cxn ang="0">
                      <a:pos x="383" y="190"/>
                    </a:cxn>
                    <a:cxn ang="0">
                      <a:pos x="116" y="176"/>
                    </a:cxn>
                    <a:cxn ang="0">
                      <a:pos x="333" y="89"/>
                    </a:cxn>
                    <a:cxn ang="0">
                      <a:pos x="297" y="0"/>
                    </a:cxn>
                    <a:cxn ang="0">
                      <a:pos x="297" y="0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79" name="Freeform 5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>
                    <a:cxn ang="0">
                      <a:pos x="0" y="131"/>
                    </a:cxn>
                    <a:cxn ang="0">
                      <a:pos x="863" y="0"/>
                    </a:cxn>
                    <a:cxn ang="0">
                      <a:pos x="926" y="78"/>
                    </a:cxn>
                    <a:cxn ang="0">
                      <a:pos x="941" y="181"/>
                    </a:cxn>
                    <a:cxn ang="0">
                      <a:pos x="903" y="282"/>
                    </a:cxn>
                    <a:cxn ang="0">
                      <a:pos x="57" y="424"/>
                    </a:cxn>
                    <a:cxn ang="0">
                      <a:pos x="53" y="384"/>
                    </a:cxn>
                    <a:cxn ang="0">
                      <a:pos x="863" y="242"/>
                    </a:cxn>
                    <a:cxn ang="0">
                      <a:pos x="893" y="145"/>
                    </a:cxn>
                    <a:cxn ang="0">
                      <a:pos x="840" y="57"/>
                    </a:cxn>
                    <a:cxn ang="0">
                      <a:pos x="0" y="185"/>
                    </a:cxn>
                    <a:cxn ang="0">
                      <a:pos x="0" y="131"/>
                    </a:cxn>
                    <a:cxn ang="0">
                      <a:pos x="0" y="131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81" name="Freeform 57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>
                    <a:cxn ang="0">
                      <a:pos x="0" y="126"/>
                    </a:cxn>
                    <a:cxn ang="0">
                      <a:pos x="66" y="173"/>
                    </a:cxn>
                    <a:cxn ang="0">
                      <a:pos x="222" y="166"/>
                    </a:cxn>
                    <a:cxn ang="0">
                      <a:pos x="418" y="116"/>
                    </a:cxn>
                    <a:cxn ang="0">
                      <a:pos x="488" y="42"/>
                    </a:cxn>
                    <a:cxn ang="0">
                      <a:pos x="443" y="2"/>
                    </a:cxn>
                    <a:cxn ang="0">
                      <a:pos x="253" y="0"/>
                    </a:cxn>
                    <a:cxn ang="0">
                      <a:pos x="110" y="12"/>
                    </a:cxn>
                    <a:cxn ang="0">
                      <a:pos x="15" y="76"/>
                    </a:cxn>
                    <a:cxn ang="0">
                      <a:pos x="112" y="95"/>
                    </a:cxn>
                    <a:cxn ang="0">
                      <a:pos x="275" y="53"/>
                    </a:cxn>
                    <a:cxn ang="0">
                      <a:pos x="416" y="53"/>
                    </a:cxn>
                    <a:cxn ang="0">
                      <a:pos x="268" y="110"/>
                    </a:cxn>
                    <a:cxn ang="0">
                      <a:pos x="142" y="126"/>
                    </a:cxn>
                    <a:cxn ang="0">
                      <a:pos x="0" y="126"/>
                    </a:cxn>
                    <a:cxn ang="0">
                      <a:pos x="0" y="126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800"/>
                </a:p>
              </p:txBody>
            </p:sp>
          </p:grpSp>
        </p:grpSp>
      </p:grpSp>
      <p:grpSp>
        <p:nvGrpSpPr>
          <p:cNvPr id="1160" name="Group 136"/>
          <p:cNvGrpSpPr>
            <a:grpSpLocks/>
          </p:cNvGrpSpPr>
          <p:nvPr/>
        </p:nvGrpSpPr>
        <p:grpSpPr bwMode="auto">
          <a:xfrm>
            <a:off x="11573934" y="2116139"/>
            <a:ext cx="514351" cy="4308475"/>
            <a:chOff x="5468" y="1333"/>
            <a:chExt cx="243" cy="2714"/>
          </a:xfrm>
        </p:grpSpPr>
        <p:sp>
          <p:nvSpPr>
            <p:cNvPr id="1052" name="Freeform 2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83" name="Freeform 5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/>
              <a:ahLst/>
              <a:cxnLst>
                <a:cxn ang="0">
                  <a:pos x="692" y="3156"/>
                </a:cxn>
                <a:cxn ang="0">
                  <a:pos x="380" y="2945"/>
                </a:cxn>
                <a:cxn ang="0">
                  <a:pos x="319" y="2783"/>
                </a:cxn>
                <a:cxn ang="0">
                  <a:pos x="371" y="2542"/>
                </a:cxn>
                <a:cxn ang="0">
                  <a:pos x="591" y="2251"/>
                </a:cxn>
                <a:cxn ang="0">
                  <a:pos x="641" y="2070"/>
                </a:cxn>
                <a:cxn ang="0">
                  <a:pos x="591" y="1948"/>
                </a:cxn>
                <a:cxn ang="0">
                  <a:pos x="401" y="1859"/>
                </a:cxn>
                <a:cxn ang="0">
                  <a:pos x="361" y="1747"/>
                </a:cxn>
                <a:cxn ang="0">
                  <a:pos x="430" y="1587"/>
                </a:cxn>
                <a:cxn ang="0">
                  <a:pos x="741" y="1156"/>
                </a:cxn>
                <a:cxn ang="0">
                  <a:pos x="772" y="945"/>
                </a:cxn>
                <a:cxn ang="0">
                  <a:pos x="692" y="713"/>
                </a:cxn>
                <a:cxn ang="0">
                  <a:pos x="430" y="603"/>
                </a:cxn>
                <a:cxn ang="0">
                  <a:pos x="200" y="422"/>
                </a:cxn>
                <a:cxn ang="0">
                  <a:pos x="0" y="0"/>
                </a:cxn>
                <a:cxn ang="0">
                  <a:pos x="29" y="382"/>
                </a:cxn>
                <a:cxn ang="0">
                  <a:pos x="179" y="612"/>
                </a:cxn>
                <a:cxn ang="0">
                  <a:pos x="380" y="753"/>
                </a:cxn>
                <a:cxn ang="0">
                  <a:pos x="601" y="833"/>
                </a:cxn>
                <a:cxn ang="0">
                  <a:pos x="612" y="1044"/>
                </a:cxn>
                <a:cxn ang="0">
                  <a:pos x="500" y="1266"/>
                </a:cxn>
                <a:cxn ang="0">
                  <a:pos x="240" y="1658"/>
                </a:cxn>
                <a:cxn ang="0">
                  <a:pos x="230" y="1909"/>
                </a:cxn>
                <a:cxn ang="0">
                  <a:pos x="471" y="2049"/>
                </a:cxn>
                <a:cxn ang="0">
                  <a:pos x="460" y="2180"/>
                </a:cxn>
                <a:cxn ang="0">
                  <a:pos x="249" y="2452"/>
                </a:cxn>
                <a:cxn ang="0">
                  <a:pos x="160" y="2713"/>
                </a:cxn>
                <a:cxn ang="0">
                  <a:pos x="240" y="2994"/>
                </a:cxn>
                <a:cxn ang="0">
                  <a:pos x="430" y="3144"/>
                </a:cxn>
                <a:cxn ang="0">
                  <a:pos x="671" y="3266"/>
                </a:cxn>
                <a:cxn ang="0">
                  <a:pos x="692" y="3156"/>
                </a:cxn>
                <a:cxn ang="0">
                  <a:pos x="692" y="3156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/>
            </a:p>
          </p:txBody>
        </p:sp>
      </p:grpSp>
      <p:grpSp>
        <p:nvGrpSpPr>
          <p:cNvPr id="1165" name="Group 141"/>
          <p:cNvGrpSpPr>
            <a:grpSpLocks/>
          </p:cNvGrpSpPr>
          <p:nvPr/>
        </p:nvGrpSpPr>
        <p:grpSpPr bwMode="auto">
          <a:xfrm>
            <a:off x="9757833" y="90488"/>
            <a:ext cx="2844800" cy="1911350"/>
            <a:chOff x="4610" y="57"/>
            <a:chExt cx="1344" cy="1204"/>
          </a:xfrm>
        </p:grpSpPr>
        <p:grpSp>
          <p:nvGrpSpPr>
            <p:cNvPr id="1156" name="Group 132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054" name="Freeform 30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>
                  <a:cxn ang="0">
                    <a:pos x="123" y="9"/>
                  </a:cxn>
                  <a:cxn ang="0">
                    <a:pos x="131" y="342"/>
                  </a:cxn>
                  <a:cxn ang="0">
                    <a:pos x="0" y="806"/>
                  </a:cxn>
                  <a:cxn ang="0">
                    <a:pos x="79" y="789"/>
                  </a:cxn>
                  <a:cxn ang="0">
                    <a:pos x="218" y="376"/>
                  </a:cxn>
                  <a:cxn ang="0">
                    <a:pos x="245" y="0"/>
                  </a:cxn>
                  <a:cxn ang="0">
                    <a:pos x="123" y="9"/>
                  </a:cxn>
                  <a:cxn ang="0">
                    <a:pos x="123" y="9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 sz="1800"/>
              </a:p>
            </p:txBody>
          </p:sp>
          <p:grpSp>
            <p:nvGrpSpPr>
              <p:cNvPr id="1155" name="Group 131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055" name="Freeform 31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98" y="184"/>
                    </a:cxn>
                    <a:cxn ang="0">
                      <a:pos x="500" y="349"/>
                    </a:cxn>
                    <a:cxn ang="0">
                      <a:pos x="604" y="140"/>
                    </a:cxn>
                    <a:cxn ang="0">
                      <a:pos x="359" y="9"/>
                    </a:cxn>
                    <a:cxn ang="0">
                      <a:pos x="464" y="184"/>
                    </a:cxn>
                    <a:cxn ang="0">
                      <a:pos x="131" y="17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62" name="Freeform 38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/>
                  <a:ahLst/>
                  <a:cxnLst>
                    <a:cxn ang="0">
                      <a:pos x="741" y="129"/>
                    </a:cxn>
                    <a:cxn ang="0">
                      <a:pos x="485" y="352"/>
                    </a:cxn>
                    <a:cxn ang="0">
                      <a:pos x="163" y="762"/>
                    </a:cxn>
                    <a:cxn ang="0">
                      <a:pos x="0" y="1101"/>
                    </a:cxn>
                    <a:cxn ang="0">
                      <a:pos x="59" y="1230"/>
                    </a:cxn>
                    <a:cxn ang="0">
                      <a:pos x="262" y="1201"/>
                    </a:cxn>
                    <a:cxn ang="0">
                      <a:pos x="578" y="914"/>
                    </a:cxn>
                    <a:cxn ang="0">
                      <a:pos x="876" y="534"/>
                    </a:cxn>
                    <a:cxn ang="0">
                      <a:pos x="1034" y="270"/>
                    </a:cxn>
                    <a:cxn ang="0">
                      <a:pos x="1064" y="84"/>
                    </a:cxn>
                    <a:cxn ang="0">
                      <a:pos x="977" y="0"/>
                    </a:cxn>
                    <a:cxn ang="0">
                      <a:pos x="836" y="65"/>
                    </a:cxn>
                    <a:cxn ang="0">
                      <a:pos x="969" y="107"/>
                    </a:cxn>
                    <a:cxn ang="0">
                      <a:pos x="876" y="352"/>
                    </a:cxn>
                    <a:cxn ang="0">
                      <a:pos x="690" y="656"/>
                    </a:cxn>
                    <a:cxn ang="0">
                      <a:pos x="350" y="1008"/>
                    </a:cxn>
                    <a:cxn ang="0">
                      <a:pos x="116" y="1114"/>
                    </a:cxn>
                    <a:cxn ang="0">
                      <a:pos x="135" y="943"/>
                    </a:cxn>
                    <a:cxn ang="0">
                      <a:pos x="437" y="504"/>
                    </a:cxn>
                    <a:cxn ang="0">
                      <a:pos x="831" y="118"/>
                    </a:cxn>
                    <a:cxn ang="0">
                      <a:pos x="741" y="129"/>
                    </a:cxn>
                    <a:cxn ang="0">
                      <a:pos x="741" y="129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63" name="Freeform 39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/>
                  <a:ahLst/>
                  <a:cxnLst>
                    <a:cxn ang="0">
                      <a:pos x="1941" y="0"/>
                    </a:cxn>
                    <a:cxn ang="0">
                      <a:pos x="0" y="2521"/>
                    </a:cxn>
                    <a:cxn ang="0">
                      <a:pos x="192" y="2450"/>
                    </a:cxn>
                    <a:cxn ang="0">
                      <a:pos x="2002" y="61"/>
                    </a:cxn>
                    <a:cxn ang="0">
                      <a:pos x="1941" y="0"/>
                    </a:cxn>
                    <a:cxn ang="0">
                      <a:pos x="1941" y="0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64" name="Freeform 40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>
                    <a:cxn ang="0">
                      <a:pos x="95" y="2844"/>
                    </a:cxn>
                    <a:cxn ang="0">
                      <a:pos x="394" y="2834"/>
                    </a:cxn>
                    <a:cxn ang="0">
                      <a:pos x="821" y="3009"/>
                    </a:cxn>
                    <a:cxn ang="0">
                      <a:pos x="681" y="2817"/>
                    </a:cxn>
                    <a:cxn ang="0">
                      <a:pos x="367" y="2703"/>
                    </a:cxn>
                    <a:cxn ang="0">
                      <a:pos x="637" y="2720"/>
                    </a:cxn>
                    <a:cxn ang="0">
                      <a:pos x="979" y="2870"/>
                    </a:cxn>
                    <a:cxn ang="0">
                      <a:pos x="2859" y="420"/>
                    </a:cxn>
                    <a:cxn ang="0">
                      <a:pos x="2578" y="148"/>
                    </a:cxn>
                    <a:cxn ang="0">
                      <a:pos x="2308" y="0"/>
                    </a:cxn>
                    <a:cxn ang="0">
                      <a:pos x="2692" y="78"/>
                    </a:cxn>
                    <a:cxn ang="0">
                      <a:pos x="3007" y="428"/>
                    </a:cxn>
                    <a:cxn ang="0">
                      <a:pos x="831" y="3273"/>
                    </a:cxn>
                    <a:cxn ang="0">
                      <a:pos x="481" y="3412"/>
                    </a:cxn>
                    <a:cxn ang="0">
                      <a:pos x="105" y="3771"/>
                    </a:cxn>
                    <a:cxn ang="0">
                      <a:pos x="0" y="3667"/>
                    </a:cxn>
                    <a:cxn ang="0">
                      <a:pos x="131" y="3631"/>
                    </a:cxn>
                    <a:cxn ang="0">
                      <a:pos x="376" y="3385"/>
                    </a:cxn>
                    <a:cxn ang="0">
                      <a:pos x="165" y="3273"/>
                    </a:cxn>
                    <a:cxn ang="0">
                      <a:pos x="165" y="3176"/>
                    </a:cxn>
                    <a:cxn ang="0">
                      <a:pos x="411" y="3298"/>
                    </a:cxn>
                    <a:cxn ang="0">
                      <a:pos x="411" y="3186"/>
                    </a:cxn>
                    <a:cxn ang="0">
                      <a:pos x="603" y="3220"/>
                    </a:cxn>
                    <a:cxn ang="0">
                      <a:pos x="428" y="3079"/>
                    </a:cxn>
                    <a:cxn ang="0">
                      <a:pos x="629" y="3062"/>
                    </a:cxn>
                    <a:cxn ang="0">
                      <a:pos x="95" y="2844"/>
                    </a:cxn>
                    <a:cxn ang="0">
                      <a:pos x="95" y="2844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65" name="Freeform 41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/>
                  <a:ahLst/>
                  <a:cxnLst>
                    <a:cxn ang="0">
                      <a:pos x="0" y="80"/>
                    </a:cxn>
                    <a:cxn ang="0">
                      <a:pos x="255" y="106"/>
                    </a:cxn>
                    <a:cxn ang="0">
                      <a:pos x="639" y="342"/>
                    </a:cxn>
                    <a:cxn ang="0">
                      <a:pos x="673" y="289"/>
                    </a:cxn>
                    <a:cxn ang="0">
                      <a:pos x="447" y="114"/>
                    </a:cxn>
                    <a:cxn ang="0">
                      <a:pos x="26" y="0"/>
                    </a:cxn>
                    <a:cxn ang="0">
                      <a:pos x="0" y="80"/>
                    </a:cxn>
                    <a:cxn ang="0">
                      <a:pos x="0" y="80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66" name="Freeform 42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40" y="148"/>
                    </a:cxn>
                    <a:cxn ang="0">
                      <a:pos x="638" y="403"/>
                    </a:cxn>
                    <a:cxn ang="0">
                      <a:pos x="716" y="296"/>
                    </a:cxn>
                    <a:cxn ang="0">
                      <a:pos x="420" y="114"/>
                    </a:cxn>
                    <a:cxn ang="0">
                      <a:pos x="70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67" name="Freeform 43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>
                    <a:cxn ang="0">
                      <a:pos x="0" y="78"/>
                    </a:cxn>
                    <a:cxn ang="0">
                      <a:pos x="316" y="139"/>
                    </a:cxn>
                    <a:cxn ang="0">
                      <a:pos x="649" y="411"/>
                    </a:cxn>
                    <a:cxn ang="0">
                      <a:pos x="717" y="314"/>
                    </a:cxn>
                    <a:cxn ang="0">
                      <a:pos x="394" y="87"/>
                    </a:cxn>
                    <a:cxn ang="0">
                      <a:pos x="54" y="0"/>
                    </a:cxn>
                    <a:cxn ang="0">
                      <a:pos x="0" y="78"/>
                    </a:cxn>
                    <a:cxn ang="0">
                      <a:pos x="0" y="78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800"/>
                </a:p>
              </p:txBody>
            </p:sp>
            <p:sp>
              <p:nvSpPr>
                <p:cNvPr id="1068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/>
                  <a:ahLst/>
                  <a:cxnLst>
                    <a:cxn ang="0">
                      <a:pos x="0" y="88"/>
                    </a:cxn>
                    <a:cxn ang="0">
                      <a:pos x="272" y="131"/>
                    </a:cxn>
                    <a:cxn ang="0">
                      <a:pos x="665" y="386"/>
                    </a:cxn>
                    <a:cxn ang="0">
                      <a:pos x="709" y="308"/>
                    </a:cxn>
                    <a:cxn ang="0">
                      <a:pos x="306" y="53"/>
                    </a:cxn>
                    <a:cxn ang="0">
                      <a:pos x="43" y="0"/>
                    </a:cxn>
                    <a:cxn ang="0">
                      <a:pos x="0" y="88"/>
                    </a:cxn>
                    <a:cxn ang="0">
                      <a:pos x="0" y="88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 sz="1800"/>
                </a:p>
              </p:txBody>
            </p:sp>
          </p:grpSp>
        </p:grpSp>
        <p:sp>
          <p:nvSpPr>
            <p:cNvPr id="1164" name="Line 140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sz="1800"/>
            </a:p>
          </p:txBody>
        </p:sp>
      </p:grpSp>
    </p:spTree>
    <p:extLst>
      <p:ext uri="{BB962C8B-B14F-4D97-AF65-F5344CB8AC3E}">
        <p14:creationId xmlns:p14="http://schemas.microsoft.com/office/powerpoint/2010/main" val="4290554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wpaltz.k12.ny.us/staffsafety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600" dirty="0" smtClean="0"/>
              <a:t>School Safety</a:t>
            </a:r>
            <a:br>
              <a:rPr lang="en-US" sz="3600" dirty="0" smtClean="0"/>
            </a:br>
            <a:r>
              <a:rPr lang="en-US" sz="3600" dirty="0" smtClean="0"/>
              <a:t>Mental Health &amp; Violence Prevention 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5867" y="4051299"/>
            <a:ext cx="8043333" cy="2530655"/>
          </a:xfrm>
        </p:spPr>
        <p:txBody>
          <a:bodyPr/>
          <a:lstStyle/>
          <a:p>
            <a:r>
              <a:rPr lang="en-US" dirty="0" smtClean="0"/>
              <a:t>Education Law 2801 </a:t>
            </a:r>
          </a:p>
          <a:p>
            <a:r>
              <a:rPr lang="en-US" dirty="0" smtClean="0"/>
              <a:t>Education Law 807 (1-a) and (b)</a:t>
            </a:r>
          </a:p>
          <a:p>
            <a:endParaRPr lang="en-US" dirty="0"/>
          </a:p>
          <a:p>
            <a:r>
              <a:rPr lang="en-US" dirty="0"/>
              <a:t>U.S. Department of Health and Human Services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705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9160933" cy="856891"/>
          </a:xfrm>
        </p:spPr>
        <p:txBody>
          <a:bodyPr/>
          <a:lstStyle/>
          <a:p>
            <a:r>
              <a:rPr lang="en-US" dirty="0"/>
              <a:t> </a:t>
            </a:r>
            <a:r>
              <a:rPr lang="en-US" sz="3600" dirty="0" smtClean="0"/>
              <a:t>Mediating </a:t>
            </a:r>
            <a:r>
              <a:rPr lang="en-US" sz="3600" dirty="0"/>
              <a:t>the </a:t>
            </a:r>
            <a:r>
              <a:rPr lang="en-US" sz="3600" dirty="0" smtClean="0"/>
              <a:t>Risk Factors </a:t>
            </a:r>
            <a:r>
              <a:rPr lang="en-US" sz="3600" dirty="0"/>
              <a:t>for </a:t>
            </a:r>
            <a:r>
              <a:rPr lang="en-US" sz="3600" dirty="0" smtClean="0"/>
              <a:t>Violence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009291"/>
            <a:ext cx="9851366" cy="4477109"/>
          </a:xfrm>
        </p:spPr>
        <p:txBody>
          <a:bodyPr/>
          <a:lstStyle/>
          <a:p>
            <a:pPr marL="0" indent="0">
              <a:buNone/>
            </a:pPr>
            <a:r>
              <a:rPr lang="en-US" sz="2600" dirty="0" smtClean="0"/>
              <a:t>E</a:t>
            </a:r>
            <a:r>
              <a:rPr lang="en-US" sz="2600" b="1" dirty="0" smtClean="0"/>
              <a:t>ncourage </a:t>
            </a:r>
            <a:r>
              <a:rPr lang="en-US" sz="2600" b="1" dirty="0"/>
              <a:t>"protective" </a:t>
            </a:r>
            <a:r>
              <a:rPr lang="en-US" sz="2600" b="1" dirty="0" smtClean="0"/>
              <a:t>factors such as:</a:t>
            </a:r>
            <a:endParaRPr lang="en-US" sz="2600" dirty="0"/>
          </a:p>
          <a:p>
            <a:pPr lvl="1"/>
            <a:r>
              <a:rPr lang="en-US" sz="2600" b="1" dirty="0" smtClean="0"/>
              <a:t>Bonding</a:t>
            </a:r>
            <a:endParaRPr lang="en-US" sz="2600" dirty="0"/>
          </a:p>
          <a:p>
            <a:pPr lvl="2"/>
            <a:r>
              <a:rPr lang="en-US" sz="2600" dirty="0"/>
              <a:t>Strong, positive relationships with family members, teachers or other adults can make a youth feel that someone takes an interest in them and cares about them.</a:t>
            </a:r>
          </a:p>
          <a:p>
            <a:pPr lvl="1"/>
            <a:r>
              <a:rPr lang="en-US" sz="2600" b="1" dirty="0"/>
              <a:t>Adults with healthy beliefs and clear standards</a:t>
            </a:r>
            <a:endParaRPr lang="en-US" sz="2600" dirty="0"/>
          </a:p>
          <a:p>
            <a:pPr lvl="2"/>
            <a:r>
              <a:rPr lang="en-US" sz="2600" dirty="0"/>
              <a:t>Adults can act as role models and demonstrate to youths that people can succeed in life without being </a:t>
            </a:r>
            <a:r>
              <a:rPr lang="en-US" sz="2600" dirty="0" smtClean="0"/>
              <a:t>violent.</a:t>
            </a:r>
            <a:endParaRPr lang="en-US" sz="26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226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152400"/>
            <a:ext cx="9160933" cy="701615"/>
          </a:xfrm>
        </p:spPr>
        <p:txBody>
          <a:bodyPr/>
          <a:lstStyle/>
          <a:p>
            <a:r>
              <a:rPr lang="en-US" sz="3600" dirty="0"/>
              <a:t>Mediating the Risk Factors for Violence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914400" y="1017917"/>
            <a:ext cx="5029200" cy="4468483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 smtClean="0"/>
              <a:t>At the individual level</a:t>
            </a:r>
            <a:r>
              <a:rPr lang="en-US" sz="3200" dirty="0" smtClean="0"/>
              <a:t>:</a:t>
            </a:r>
          </a:p>
          <a:p>
            <a:r>
              <a:rPr lang="en-US" dirty="0" smtClean="0"/>
              <a:t>Reach out to students and take a positive interest in them</a:t>
            </a:r>
          </a:p>
          <a:p>
            <a:r>
              <a:rPr lang="en-US" dirty="0" smtClean="0"/>
              <a:t>Encourage students to get involved</a:t>
            </a:r>
          </a:p>
          <a:p>
            <a:r>
              <a:rPr lang="en-US" dirty="0" smtClean="0"/>
              <a:t>Become their advocate or mentor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46800" y="1017917"/>
            <a:ext cx="4929517" cy="5503653"/>
          </a:xfrm>
        </p:spPr>
        <p:txBody>
          <a:bodyPr/>
          <a:lstStyle/>
          <a:p>
            <a:pPr marL="0" indent="0">
              <a:buNone/>
            </a:pPr>
            <a:r>
              <a:rPr lang="en-US" sz="3200" b="1" dirty="0" smtClean="0"/>
              <a:t>At the school level:</a:t>
            </a:r>
          </a:p>
          <a:p>
            <a:r>
              <a:rPr lang="en-US" dirty="0" smtClean="0"/>
              <a:t>Anger management and counseling programs</a:t>
            </a:r>
          </a:p>
          <a:p>
            <a:r>
              <a:rPr lang="en-US" dirty="0" smtClean="0"/>
              <a:t>Mediation &amp; conflict resolution programs</a:t>
            </a:r>
          </a:p>
          <a:p>
            <a:r>
              <a:rPr lang="en-US" dirty="0" smtClean="0"/>
              <a:t>Confidential reporting system for youth to alert school personnel with concerns regarding peers</a:t>
            </a:r>
          </a:p>
          <a:p>
            <a:r>
              <a:rPr lang="en-US" dirty="0" smtClean="0"/>
              <a:t>Alcohol &amp; drug interventions for youths &amp; families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191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Mediating the Risk Factors for </a:t>
            </a:r>
            <a:r>
              <a:rPr lang="en-US" dirty="0" smtClean="0"/>
              <a:t>Violence at the School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14400" y="1828800"/>
            <a:ext cx="10261600" cy="4226944"/>
          </a:xfrm>
        </p:spPr>
        <p:txBody>
          <a:bodyPr/>
          <a:lstStyle/>
          <a:p>
            <a:r>
              <a:rPr lang="en-US" dirty="0" smtClean="0"/>
              <a:t>Links with law enforcement agencies</a:t>
            </a:r>
          </a:p>
          <a:p>
            <a:r>
              <a:rPr lang="en-US" dirty="0" smtClean="0"/>
              <a:t>In-school crisis centers, staffed by professionals to work with violent youths and to be used as a “cooling off” space</a:t>
            </a:r>
          </a:p>
          <a:p>
            <a:r>
              <a:rPr lang="en-US" dirty="0" smtClean="0"/>
              <a:t>A building crisis team </a:t>
            </a:r>
          </a:p>
          <a:p>
            <a:r>
              <a:rPr lang="en-US" dirty="0" smtClean="0"/>
              <a:t>Training on managing violent youths for all school personnel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   Post Incident Response Plan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08857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Mental Health – What You Should Know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warning signs for mental health problems </a:t>
            </a:r>
          </a:p>
          <a:p>
            <a:r>
              <a:rPr lang="en-US" dirty="0"/>
              <a:t>Whom to turn to such as the principal, supervisor, school nurse, school psychologist, or social worker if you have questions or concerns about a student’s behavior</a:t>
            </a:r>
          </a:p>
          <a:p>
            <a:r>
              <a:rPr lang="en-US" dirty="0"/>
              <a:t>How to access crisis support and other mental health services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2339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9160933" cy="960408"/>
          </a:xfrm>
        </p:spPr>
        <p:txBody>
          <a:bodyPr/>
          <a:lstStyle/>
          <a:p>
            <a:r>
              <a:rPr lang="en-US" dirty="0" smtClean="0"/>
              <a:t>What to Look For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99071"/>
            <a:ext cx="10261600" cy="4511615"/>
          </a:xfrm>
        </p:spPr>
        <p:txBody>
          <a:bodyPr/>
          <a:lstStyle/>
          <a:p>
            <a:r>
              <a:rPr lang="en-US" sz="2200" dirty="0"/>
              <a:t>Anxiety Disorders: include obsessive-compulsive, panic, phobias, PTSD disorders</a:t>
            </a:r>
          </a:p>
          <a:p>
            <a:r>
              <a:rPr lang="en-US" sz="2200" dirty="0"/>
              <a:t>Behavioral Disorders: may involve inattention, hyperactivity, impulsivity, defiant behavior, drug use, criminal activity</a:t>
            </a:r>
          </a:p>
          <a:p>
            <a:r>
              <a:rPr lang="en-US" sz="2200" dirty="0"/>
              <a:t>Eating Disorders: anorexia Nervosa, binge eating, bulimia</a:t>
            </a:r>
          </a:p>
          <a:p>
            <a:r>
              <a:rPr lang="en-US" sz="2200" dirty="0"/>
              <a:t>Mental health and Substance Use Disorders</a:t>
            </a:r>
          </a:p>
          <a:p>
            <a:r>
              <a:rPr lang="en-US" sz="2200" dirty="0"/>
              <a:t>Mood Disorders: depression, bipolar disorder, seasonal affective disorder, self-harm</a:t>
            </a:r>
          </a:p>
          <a:p>
            <a:r>
              <a:rPr lang="en-US" sz="2200" dirty="0"/>
              <a:t>Personality Disorders: antisocial personality disorder, borderline personality disorder</a:t>
            </a:r>
          </a:p>
          <a:p>
            <a:r>
              <a:rPr lang="en-US" sz="2200" dirty="0"/>
              <a:t>Psychotic Disorders: hallucinations, delusions</a:t>
            </a:r>
          </a:p>
          <a:p>
            <a:r>
              <a:rPr lang="en-US" sz="2200" dirty="0" smtClean="0"/>
              <a:t>                    Suicidal </a:t>
            </a:r>
            <a:r>
              <a:rPr lang="en-US" sz="2200" dirty="0"/>
              <a:t>Behavior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26181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5">
              <a:lumMod val="90000"/>
            </a:schemeClr>
          </a:solidFill>
          <a:ln>
            <a:solidFill>
              <a:schemeClr val="accent2"/>
            </a:solidFill>
          </a:ln>
        </p:spPr>
        <p:txBody>
          <a:bodyPr/>
          <a:lstStyle/>
          <a:p>
            <a:r>
              <a:rPr lang="en-US" sz="2800" dirty="0"/>
              <a:t>Consult with a school </a:t>
            </a:r>
            <a:r>
              <a:rPr lang="en-US" sz="2800" dirty="0" smtClean="0"/>
              <a:t>counselor, </a:t>
            </a:r>
            <a:r>
              <a:rPr lang="en-US" sz="2800" dirty="0"/>
              <a:t>nurse, or administrator and the student’s parents if you observe one or more of the following behaviors: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13472"/>
            <a:ext cx="10261600" cy="36576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 lvl="1"/>
            <a:r>
              <a:rPr lang="en-US" sz="2400" dirty="0" smtClean="0"/>
              <a:t>Not </a:t>
            </a:r>
            <a:r>
              <a:rPr lang="en-US" sz="2400" dirty="0"/>
              <a:t>eating, throwing up, or using laxatives to make oneself lose weight </a:t>
            </a:r>
          </a:p>
          <a:p>
            <a:pPr lvl="1"/>
            <a:r>
              <a:rPr lang="en-US" sz="2400" dirty="0"/>
              <a:t>Intense worries or fears that get in the way of daily activities </a:t>
            </a:r>
          </a:p>
          <a:p>
            <a:pPr lvl="1"/>
            <a:r>
              <a:rPr lang="en-US" sz="2400" dirty="0"/>
              <a:t>Extreme difficulty concentrating or staying still that puts the student in physical danger or causes problems in the classroom </a:t>
            </a:r>
          </a:p>
          <a:p>
            <a:pPr lvl="1"/>
            <a:r>
              <a:rPr lang="en-US" sz="2400" dirty="0"/>
              <a:t>Repeated use of drugs or alcohol </a:t>
            </a:r>
          </a:p>
          <a:p>
            <a:pPr lvl="1"/>
            <a:r>
              <a:rPr lang="en-US" sz="2400" dirty="0"/>
              <a:t>Severe mood swings that cause problems in relationships </a:t>
            </a:r>
          </a:p>
          <a:p>
            <a:pPr lvl="1"/>
            <a:r>
              <a:rPr lang="en-US" sz="2400" dirty="0"/>
              <a:t>Drastic changes in the student’s behavior or personality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13654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9160933" cy="1132936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en-US" sz="3200" dirty="0" smtClean="0"/>
              <a:t>Support the mental health of all students ~ Consider the following actions: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06106"/>
            <a:ext cx="10110158" cy="4459856"/>
          </a:xfrm>
        </p:spPr>
        <p:txBody>
          <a:bodyPr/>
          <a:lstStyle/>
          <a:p>
            <a:pPr lvl="1"/>
            <a:r>
              <a:rPr lang="en-US" dirty="0" smtClean="0"/>
              <a:t>Promote </a:t>
            </a:r>
            <a:r>
              <a:rPr lang="en-US" dirty="0"/>
              <a:t>social and emotional competency and build resilience </a:t>
            </a:r>
          </a:p>
          <a:p>
            <a:pPr lvl="1"/>
            <a:r>
              <a:rPr lang="en-US" dirty="0"/>
              <a:t>Help ensure a positive, safe school environment </a:t>
            </a:r>
          </a:p>
          <a:p>
            <a:pPr lvl="1"/>
            <a:r>
              <a:rPr lang="en-US" dirty="0"/>
              <a:t>Teach and reinforce positive behaviors and decision‐making </a:t>
            </a:r>
          </a:p>
          <a:p>
            <a:pPr lvl="1"/>
            <a:r>
              <a:rPr lang="en-US" dirty="0"/>
              <a:t>Encourage helping others </a:t>
            </a:r>
          </a:p>
          <a:p>
            <a:pPr lvl="1"/>
            <a:r>
              <a:rPr lang="en-US" dirty="0"/>
              <a:t>Encourage good physical health </a:t>
            </a:r>
          </a:p>
          <a:p>
            <a:pPr lvl="1"/>
            <a:r>
              <a:rPr lang="en-US" dirty="0"/>
              <a:t>Help ensure access to school‐based mental health supports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9673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Definitions of Disorders AND ADDITIONAL RESOURCES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Check the New Paltz CSD Website </a:t>
            </a:r>
          </a:p>
          <a:p>
            <a:r>
              <a:rPr lang="en-US">
                <a:effectLst/>
              </a:rPr>
              <a:t> </a:t>
            </a:r>
            <a:r>
              <a:rPr lang="en-US" u="sng">
                <a:effectLst/>
                <a:hlinkClick r:id="rId3"/>
              </a:rPr>
              <a:t>http://www.newpaltz.k12.ny.us/staffsafety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06435"/>
      </p:ext>
    </p:extLst>
  </p:cSld>
  <p:clrMapOvr>
    <a:masterClrMapping/>
  </p:clrMapOvr>
</p:sld>
</file>

<file path=ppt/theme/theme1.xml><?xml version="1.0" encoding="utf-8"?>
<a:theme xmlns:a="http://schemas.openxmlformats.org/drawingml/2006/main" name="Crayons">
  <a:themeElements>
    <a:clrScheme name="Office Theme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Office Theme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3327</TotalTime>
  <Words>505</Words>
  <Application>Microsoft Office PowerPoint</Application>
  <PresentationFormat>Widescreen</PresentationFormat>
  <Paragraphs>66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Calibri</vt:lpstr>
      <vt:lpstr>Comic Sans MS</vt:lpstr>
      <vt:lpstr>Crayons</vt:lpstr>
      <vt:lpstr>School Safety Mental Health &amp; Violence Prevention </vt:lpstr>
      <vt:lpstr> Mediating the Risk Factors for Violence</vt:lpstr>
      <vt:lpstr>Mediating the Risk Factors for Violence</vt:lpstr>
      <vt:lpstr>Mediating the Risk Factors for Violence at the School Level</vt:lpstr>
      <vt:lpstr>Mental Health – What You Should Know</vt:lpstr>
      <vt:lpstr>What to Look For</vt:lpstr>
      <vt:lpstr>Consult with a school counselor, nurse, or administrator and the student’s parents if you observe one or more of the following behaviors: </vt:lpstr>
      <vt:lpstr>  Support the mental health of all students ~ Consider the following actions:</vt:lpstr>
      <vt:lpstr>Definitions of Disorders AND ADDITIONAL RESOURCES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Safety</dc:title>
  <dc:creator>Rice, Maria</dc:creator>
  <cp:lastModifiedBy>Woody, Toni</cp:lastModifiedBy>
  <cp:revision>19</cp:revision>
  <dcterms:created xsi:type="dcterms:W3CDTF">2016-08-16T13:56:16Z</dcterms:created>
  <dcterms:modified xsi:type="dcterms:W3CDTF">2016-08-24T16:06:11Z</dcterms:modified>
</cp:coreProperties>
</file>